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84F3-345E-4F7B-A06A-B1C0DF8A5FAE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FD311-E46B-4CF9-85A8-85C8B3B25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84F3-345E-4F7B-A06A-B1C0DF8A5FAE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FD311-E46B-4CF9-85A8-85C8B3B25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84F3-345E-4F7B-A06A-B1C0DF8A5FAE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FD311-E46B-4CF9-85A8-85C8B3B25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84F3-345E-4F7B-A06A-B1C0DF8A5FAE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FD311-E46B-4CF9-85A8-85C8B3B25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84F3-345E-4F7B-A06A-B1C0DF8A5FAE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FD311-E46B-4CF9-85A8-85C8B3B25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84F3-345E-4F7B-A06A-B1C0DF8A5FAE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FD311-E46B-4CF9-85A8-85C8B3B25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84F3-345E-4F7B-A06A-B1C0DF8A5FAE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FD311-E46B-4CF9-85A8-85C8B3B25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84F3-345E-4F7B-A06A-B1C0DF8A5FAE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FD311-E46B-4CF9-85A8-85C8B3B25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84F3-345E-4F7B-A06A-B1C0DF8A5FAE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FD311-E46B-4CF9-85A8-85C8B3B25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84F3-345E-4F7B-A06A-B1C0DF8A5FAE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FD311-E46B-4CF9-85A8-85C8B3B25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C84F3-345E-4F7B-A06A-B1C0DF8A5FAE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FD311-E46B-4CF9-85A8-85C8B3B256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C84F3-345E-4F7B-A06A-B1C0DF8A5FAE}" type="datetimeFigureOut">
              <a:rPr lang="en-US" smtClean="0"/>
              <a:t>7/8/2011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FD311-E46B-4CF9-85A8-85C8B3B256B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Instructional Strategies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6400" b="1" dirty="0" smtClean="0"/>
              <a:t>Strategy 1</a:t>
            </a:r>
          </a:p>
          <a:p>
            <a:pPr>
              <a:buNone/>
            </a:pPr>
            <a:r>
              <a:rPr lang="en-US" sz="6400" dirty="0" smtClean="0"/>
              <a:t> </a:t>
            </a:r>
          </a:p>
          <a:p>
            <a:pPr>
              <a:buNone/>
            </a:pPr>
            <a:r>
              <a:rPr lang="en-US" sz="6400" dirty="0" smtClean="0"/>
              <a:t>The volunteer will be given a manual containing an overview of the objectives and lessons of the</a:t>
            </a:r>
          </a:p>
          <a:p>
            <a:pPr>
              <a:buNone/>
            </a:pPr>
            <a:r>
              <a:rPr lang="en-US" sz="6400" dirty="0" smtClean="0"/>
              <a:t>training. Expectations for desired outcomes of the training will be explicitly presented in order to</a:t>
            </a:r>
          </a:p>
          <a:p>
            <a:pPr>
              <a:buNone/>
            </a:pPr>
            <a:r>
              <a:rPr lang="en-US" sz="6400" dirty="0" smtClean="0"/>
              <a:t>save</a:t>
            </a:r>
            <a:r>
              <a:rPr lang="en-US" sz="6400" dirty="0" smtClean="0"/>
              <a:t> </a:t>
            </a:r>
            <a:r>
              <a:rPr lang="en-US" sz="6400" dirty="0" smtClean="0"/>
              <a:t>time and potential confusion. Training will be broken down into small modules each of</a:t>
            </a:r>
          </a:p>
          <a:p>
            <a:pPr>
              <a:buNone/>
            </a:pPr>
            <a:r>
              <a:rPr lang="en-US" sz="6400" dirty="0" smtClean="0"/>
              <a:t>which will focus on a specific skill desired of the volunteers (i.e., names of artists, exhibits, and/or</a:t>
            </a:r>
          </a:p>
          <a:p>
            <a:pPr>
              <a:buNone/>
            </a:pPr>
            <a:r>
              <a:rPr lang="en-US" sz="6400" dirty="0" smtClean="0"/>
              <a:t>museum procedures). </a:t>
            </a:r>
          </a:p>
          <a:p>
            <a:pPr>
              <a:buNone/>
            </a:pPr>
            <a:endParaRPr lang="en-US" sz="6400" dirty="0" smtClean="0"/>
          </a:p>
          <a:p>
            <a:pPr>
              <a:buNone/>
            </a:pPr>
            <a:r>
              <a:rPr lang="en-US" sz="6400" b="1" dirty="0" smtClean="0"/>
              <a:t>Rationale</a:t>
            </a:r>
          </a:p>
          <a:p>
            <a:pPr>
              <a:buNone/>
            </a:pPr>
            <a:endParaRPr lang="en-US" sz="6400" dirty="0" smtClean="0"/>
          </a:p>
          <a:p>
            <a:pPr>
              <a:buNone/>
            </a:pPr>
            <a:r>
              <a:rPr lang="en-US" sz="6400" dirty="0" smtClean="0"/>
              <a:t>Each module will end with a short assessment and each new module will begin with a</a:t>
            </a:r>
          </a:p>
          <a:p>
            <a:pPr>
              <a:buNone/>
            </a:pPr>
            <a:r>
              <a:rPr lang="en-US" sz="6400" dirty="0" smtClean="0"/>
              <a:t>brief review of the module before it.  At the end of the last module an assessment of</a:t>
            </a:r>
          </a:p>
          <a:p>
            <a:pPr>
              <a:buNone/>
            </a:pPr>
            <a:r>
              <a:rPr lang="en-US" sz="6400" dirty="0" smtClean="0"/>
              <a:t>all material covered in the training</a:t>
            </a:r>
            <a:r>
              <a:rPr lang="en-US" sz="6400" dirty="0"/>
              <a:t> </a:t>
            </a:r>
            <a:r>
              <a:rPr lang="en-US" sz="6400" dirty="0" smtClean="0"/>
              <a:t>manual will be given in order to ascertain the</a:t>
            </a:r>
          </a:p>
          <a:p>
            <a:pPr>
              <a:buNone/>
            </a:pPr>
            <a:r>
              <a:rPr lang="en-US" sz="6400" dirty="0" smtClean="0"/>
              <a:t>competency of the trainees in the skills desired of them. Also, trainees will be free to</a:t>
            </a:r>
          </a:p>
          <a:p>
            <a:pPr>
              <a:buNone/>
            </a:pPr>
            <a:r>
              <a:rPr lang="en-US" sz="6400" dirty="0" smtClean="0"/>
              <a:t>take the manuals home between lessons in order to review the material by </a:t>
            </a:r>
          </a:p>
          <a:p>
            <a:pPr>
              <a:buNone/>
            </a:pPr>
            <a:r>
              <a:rPr lang="en-US" sz="6400" dirty="0" smtClean="0"/>
              <a:t>themselves and hopefully generate independent interest and motivation. In addition,</a:t>
            </a:r>
          </a:p>
          <a:p>
            <a:pPr>
              <a:buNone/>
            </a:pPr>
            <a:r>
              <a:rPr lang="en-US" sz="6400" dirty="0" smtClean="0"/>
              <a:t>trainees will be allowed to follow experience employees of the museum on tours at </a:t>
            </a:r>
          </a:p>
          <a:p>
            <a:pPr>
              <a:buNone/>
            </a:pPr>
            <a:r>
              <a:rPr lang="en-US" sz="6400" dirty="0" smtClean="0"/>
              <a:t>their leisure.</a:t>
            </a:r>
          </a:p>
          <a:p>
            <a:endParaRPr lang="en-US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100" b="1" dirty="0"/>
              <a:t>Strategy </a:t>
            </a:r>
            <a:r>
              <a:rPr lang="en-US" sz="2100" b="1" dirty="0" smtClean="0"/>
              <a:t>2</a:t>
            </a:r>
          </a:p>
          <a:p>
            <a:pPr>
              <a:buNone/>
            </a:pPr>
            <a:endParaRPr lang="en-US" sz="2100" dirty="0" smtClean="0"/>
          </a:p>
          <a:p>
            <a:pPr>
              <a:buNone/>
            </a:pPr>
            <a:r>
              <a:rPr lang="en-US" sz="2100" dirty="0" smtClean="0"/>
              <a:t>A </a:t>
            </a:r>
            <a:r>
              <a:rPr lang="en-US" sz="2100" dirty="0"/>
              <a:t>special section of the training will be devoted to an online tutorial in </a:t>
            </a:r>
            <a:r>
              <a:rPr lang="en-US" sz="2100" dirty="0" smtClean="0"/>
              <a:t>Excel</a:t>
            </a:r>
          </a:p>
          <a:p>
            <a:pPr>
              <a:buNone/>
            </a:pPr>
            <a:r>
              <a:rPr lang="en-US" sz="2100" dirty="0" smtClean="0"/>
              <a:t>provided </a:t>
            </a:r>
            <a:r>
              <a:rPr lang="en-US" sz="2100" dirty="0"/>
              <a:t>by Microsoft concluding with a test for comprehension and ability </a:t>
            </a:r>
            <a:r>
              <a:rPr lang="en-US" sz="2100" dirty="0" smtClean="0"/>
              <a:t>at</a:t>
            </a:r>
          </a:p>
          <a:p>
            <a:pPr>
              <a:buNone/>
            </a:pPr>
            <a:r>
              <a:rPr lang="en-US" sz="2100" dirty="0" smtClean="0"/>
              <a:t>the </a:t>
            </a:r>
            <a:r>
              <a:rPr lang="en-US" sz="2100" dirty="0"/>
              <a:t>end of the module. This will then be incorporated into </a:t>
            </a:r>
            <a:r>
              <a:rPr lang="en-US" sz="2100" dirty="0" smtClean="0"/>
              <a:t>Strategy </a:t>
            </a:r>
            <a:r>
              <a:rPr lang="en-US" sz="2100" dirty="0"/>
              <a:t>1 </a:t>
            </a:r>
            <a:r>
              <a:rPr lang="en-US" sz="2100" dirty="0" smtClean="0"/>
              <a:t>during</a:t>
            </a:r>
          </a:p>
          <a:p>
            <a:pPr>
              <a:buNone/>
            </a:pPr>
            <a:r>
              <a:rPr lang="en-US" sz="2100" dirty="0" smtClean="0"/>
              <a:t>the walk through </a:t>
            </a:r>
            <a:r>
              <a:rPr lang="en-US" sz="2100" dirty="0"/>
              <a:t>training segment to allow trainees to demonstrate and test </a:t>
            </a:r>
          </a:p>
          <a:p>
            <a:pPr>
              <a:buNone/>
            </a:pPr>
            <a:r>
              <a:rPr lang="en-US" sz="2100" dirty="0" smtClean="0"/>
              <a:t>their </a:t>
            </a:r>
            <a:r>
              <a:rPr lang="en-US" sz="2100" dirty="0"/>
              <a:t>abilities in the actual environment in which they will be working.</a:t>
            </a:r>
          </a:p>
          <a:p>
            <a:pPr>
              <a:buNone/>
            </a:pPr>
            <a:endParaRPr lang="en-US" sz="2100" dirty="0"/>
          </a:p>
          <a:p>
            <a:pPr>
              <a:buNone/>
            </a:pPr>
            <a:r>
              <a:rPr lang="en-US" sz="2100" b="1" dirty="0" smtClean="0"/>
              <a:t>Rationale</a:t>
            </a:r>
            <a:endParaRPr lang="en-US" sz="2100" b="1" dirty="0"/>
          </a:p>
          <a:p>
            <a:pPr>
              <a:buNone/>
            </a:pPr>
            <a:endParaRPr lang="en-US" sz="2100" dirty="0"/>
          </a:p>
          <a:p>
            <a:pPr>
              <a:buNone/>
            </a:pPr>
            <a:r>
              <a:rPr lang="en-US" sz="2100" dirty="0" smtClean="0"/>
              <a:t>Learning </a:t>
            </a:r>
            <a:r>
              <a:rPr lang="en-US" sz="2100" dirty="0"/>
              <a:t>Excel in a short period of time would be best served by a </a:t>
            </a:r>
            <a:r>
              <a:rPr lang="en-US" sz="2100" dirty="0" err="1"/>
              <a:t>supplantive</a:t>
            </a:r>
            <a:r>
              <a:rPr lang="en-US" sz="2100" dirty="0"/>
              <a:t> </a:t>
            </a:r>
            <a:endParaRPr lang="en-US" sz="2100" dirty="0" smtClean="0"/>
          </a:p>
          <a:p>
            <a:pPr>
              <a:buNone/>
            </a:pPr>
            <a:r>
              <a:rPr lang="en-US" sz="2100" dirty="0" smtClean="0"/>
              <a:t>learning </a:t>
            </a:r>
            <a:r>
              <a:rPr lang="en-US" sz="2100" dirty="0"/>
              <a:t>strategy. The online tutorial format is ideal for teaching skills in </a:t>
            </a:r>
            <a:endParaRPr lang="en-US" sz="2100" dirty="0" smtClean="0"/>
          </a:p>
          <a:p>
            <a:pPr>
              <a:buNone/>
            </a:pPr>
            <a:r>
              <a:rPr lang="en-US" sz="2100" dirty="0" smtClean="0"/>
              <a:t>software </a:t>
            </a:r>
            <a:r>
              <a:rPr lang="en-US" sz="2100" dirty="0"/>
              <a:t>applications since it is direct, highly focused, and proven in the field </a:t>
            </a:r>
            <a:endParaRPr lang="en-US" sz="2100" dirty="0" smtClean="0"/>
          </a:p>
          <a:p>
            <a:pPr>
              <a:buNone/>
            </a:pPr>
            <a:r>
              <a:rPr lang="en-US" sz="2100" dirty="0" smtClean="0"/>
              <a:t>to </a:t>
            </a:r>
            <a:r>
              <a:rPr lang="en-US" sz="2100" dirty="0"/>
              <a:t>deliver results. Furthermore, Microsoft is highly experienced in this field.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sz="3800" b="1" dirty="0"/>
              <a:t>Strategy 3</a:t>
            </a:r>
          </a:p>
          <a:p>
            <a:pPr>
              <a:buNone/>
            </a:pPr>
            <a:endParaRPr lang="en-US" sz="3800" dirty="0" smtClean="0"/>
          </a:p>
          <a:p>
            <a:pPr>
              <a:buNone/>
            </a:pPr>
            <a:r>
              <a:rPr lang="en-US" sz="3800" dirty="0" smtClean="0"/>
              <a:t>Training </a:t>
            </a:r>
            <a:r>
              <a:rPr lang="en-US" sz="3800" dirty="0"/>
              <a:t>will consist of a "walk-through" style presentation led by a qualified staff member or </a:t>
            </a:r>
            <a:r>
              <a:rPr lang="en-US" sz="3800" dirty="0" smtClean="0"/>
              <a:t>manager</a:t>
            </a:r>
          </a:p>
          <a:p>
            <a:pPr>
              <a:buNone/>
            </a:pPr>
            <a:r>
              <a:rPr lang="en-US" sz="3800" dirty="0" smtClean="0"/>
              <a:t>of </a:t>
            </a:r>
            <a:r>
              <a:rPr lang="en-US" sz="3800" dirty="0"/>
              <a:t>the museum versed in the skills desired of the volunteers. Students will be given a checklist of skills </a:t>
            </a:r>
            <a:endParaRPr lang="en-US" sz="3800" dirty="0" smtClean="0"/>
          </a:p>
          <a:p>
            <a:pPr>
              <a:buNone/>
            </a:pPr>
            <a:r>
              <a:rPr lang="en-US" sz="3800" dirty="0" smtClean="0"/>
              <a:t>and </a:t>
            </a:r>
            <a:r>
              <a:rPr lang="en-US" sz="3800" dirty="0"/>
              <a:t>information which will be checked off as they go through the walk through. The course will consist </a:t>
            </a:r>
            <a:endParaRPr lang="en-US" sz="3800" dirty="0" smtClean="0"/>
          </a:p>
          <a:p>
            <a:pPr>
              <a:buNone/>
            </a:pPr>
            <a:r>
              <a:rPr lang="en-US" sz="3800" dirty="0" smtClean="0"/>
              <a:t>of </a:t>
            </a:r>
            <a:r>
              <a:rPr lang="en-US" sz="3800" dirty="0"/>
              <a:t>two halves. This will allow the leader to both watch the volunteers at work and to witness firsthand </a:t>
            </a:r>
            <a:endParaRPr lang="en-US" sz="3800" dirty="0" smtClean="0"/>
          </a:p>
          <a:p>
            <a:pPr>
              <a:buNone/>
            </a:pPr>
            <a:r>
              <a:rPr lang="en-US" sz="3800" dirty="0" smtClean="0"/>
              <a:t>any </a:t>
            </a:r>
            <a:r>
              <a:rPr lang="en-US" sz="3800" dirty="0"/>
              <a:t>shortcomings in their abilities and to pose difficult scenarios to test their abilities. At the end of the </a:t>
            </a:r>
            <a:endParaRPr lang="en-US" sz="3800" dirty="0" smtClean="0"/>
          </a:p>
          <a:p>
            <a:pPr>
              <a:buNone/>
            </a:pPr>
            <a:r>
              <a:rPr lang="en-US" sz="3800" dirty="0" smtClean="0"/>
              <a:t>course </a:t>
            </a:r>
            <a:r>
              <a:rPr lang="en-US" sz="3800" dirty="0"/>
              <a:t>the leader can share his/her impressions with the trainees and provide immediate feedback on </a:t>
            </a:r>
            <a:endParaRPr lang="en-US" sz="3800" dirty="0" smtClean="0"/>
          </a:p>
          <a:p>
            <a:pPr>
              <a:buNone/>
            </a:pPr>
            <a:r>
              <a:rPr lang="en-US" sz="3800" dirty="0" smtClean="0"/>
              <a:t>what </a:t>
            </a:r>
            <a:r>
              <a:rPr lang="en-US" sz="3800" dirty="0"/>
              <a:t>they are doing right or wrong</a:t>
            </a:r>
            <a:r>
              <a:rPr lang="en-US" sz="3800" dirty="0" smtClean="0"/>
              <a:t>.</a:t>
            </a:r>
          </a:p>
          <a:p>
            <a:pPr>
              <a:buNone/>
            </a:pPr>
            <a:endParaRPr lang="en-US" sz="3800" dirty="0"/>
          </a:p>
          <a:p>
            <a:pPr>
              <a:buNone/>
            </a:pPr>
            <a:r>
              <a:rPr lang="en-US" sz="3800" b="1" dirty="0" smtClean="0"/>
              <a:t>Rationale</a:t>
            </a:r>
            <a:r>
              <a:rPr lang="en-US" sz="3800" b="1" dirty="0"/>
              <a:t> </a:t>
            </a:r>
            <a:endParaRPr lang="en-US" sz="3800" b="1" dirty="0" smtClean="0"/>
          </a:p>
          <a:p>
            <a:pPr>
              <a:buNone/>
            </a:pPr>
            <a:endParaRPr lang="en-US" sz="3800" dirty="0"/>
          </a:p>
          <a:p>
            <a:pPr>
              <a:buNone/>
            </a:pPr>
            <a:r>
              <a:rPr lang="en-US" sz="3800" dirty="0" smtClean="0"/>
              <a:t>This </a:t>
            </a:r>
            <a:r>
              <a:rPr lang="en-US" sz="3800" dirty="0"/>
              <a:t>is a simple, low-tech, and direct way of transmitting the desired skills and </a:t>
            </a:r>
            <a:r>
              <a:rPr lang="en-US" sz="3800" dirty="0" smtClean="0"/>
              <a:t>performance</a:t>
            </a:r>
          </a:p>
          <a:p>
            <a:pPr>
              <a:buNone/>
            </a:pPr>
            <a:r>
              <a:rPr lang="en-US" sz="3800" dirty="0" smtClean="0"/>
              <a:t>expectations </a:t>
            </a:r>
            <a:r>
              <a:rPr lang="en-US" sz="3800" dirty="0"/>
              <a:t>directly to the volunteers. It also serves the dual purpose of allowing the volunteers to </a:t>
            </a:r>
            <a:endParaRPr lang="en-US" sz="3800" dirty="0" smtClean="0"/>
          </a:p>
          <a:p>
            <a:pPr>
              <a:buNone/>
            </a:pPr>
            <a:r>
              <a:rPr lang="en-US" sz="3800" dirty="0" smtClean="0"/>
              <a:t>learn </a:t>
            </a:r>
            <a:r>
              <a:rPr lang="en-US" sz="3800" dirty="0"/>
              <a:t>and demonstrate knowledge and the leader of the walk through to assess them, twice. It </a:t>
            </a:r>
            <a:endParaRPr lang="en-US" sz="3800" dirty="0" smtClean="0"/>
          </a:p>
          <a:p>
            <a:pPr>
              <a:buNone/>
            </a:pPr>
            <a:r>
              <a:rPr lang="en-US" sz="3800" dirty="0" smtClean="0"/>
              <a:t>therefore </a:t>
            </a:r>
            <a:r>
              <a:rPr lang="en-US" sz="3800" dirty="0"/>
              <a:t>allows a tremendous amount of exposure between trainees and trainers while imparting the </a:t>
            </a:r>
            <a:endParaRPr lang="en-US" sz="3800" dirty="0" smtClean="0"/>
          </a:p>
          <a:p>
            <a:pPr>
              <a:buNone/>
            </a:pPr>
            <a:r>
              <a:rPr lang="en-US" sz="3800" dirty="0" smtClean="0"/>
              <a:t>desired </a:t>
            </a:r>
            <a:r>
              <a:rPr lang="en-US" sz="3800" dirty="0"/>
              <a:t>skills. It is also highly economical in terms of wages and man-hours.</a:t>
            </a:r>
          </a:p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254</Words>
  <Application>Microsoft Office PowerPoint</Application>
  <PresentationFormat>On-screen Show (4:3)</PresentationFormat>
  <Paragraphs>51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Instructional Strategies </vt:lpstr>
      <vt:lpstr>Slide 2</vt:lpstr>
      <vt:lpstr>Slide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do I go but to the Lord</dc:title>
  <dc:creator>Michael Burtis</dc:creator>
  <cp:lastModifiedBy>Michael Burtis</cp:lastModifiedBy>
  <cp:revision>8</cp:revision>
  <dcterms:created xsi:type="dcterms:W3CDTF">2011-07-08T22:48:20Z</dcterms:created>
  <dcterms:modified xsi:type="dcterms:W3CDTF">2011-07-08T23:32:02Z</dcterms:modified>
</cp:coreProperties>
</file>